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gif>
</file>

<file path=ppt/media/image5.gif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D85C6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0" y="2613700"/>
            <a:ext cx="8520600" cy="1034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FFFFFF"/>
                </a:solidFill>
              </a:rPr>
              <a:t>Treinamento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4009100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FFFFFF"/>
                </a:solidFill>
              </a:rPr>
              <a:t>Matheus P. Santos</a:t>
            </a:r>
          </a:p>
        </p:txBody>
      </p:sp>
      <p:pic>
        <p:nvPicPr>
          <p:cNvPr descr="HTML5.png"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7550" y="380200"/>
            <a:ext cx="2308900" cy="23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ATRIBUTOS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Possuem informações a mais sobre o elemento HTML</a:t>
            </a:r>
          </a:p>
          <a:p>
            <a:pPr lvl="0">
              <a:spcBef>
                <a:spcPts val="0"/>
              </a:spcBef>
              <a:buNone/>
            </a:pPr>
            <a:r>
              <a:rPr lang="pt-BR"/>
              <a:t>São sempre especificados na abertura da tag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A64D79"/>
                </a:solidFill>
              </a:rPr>
              <a:t>atributo = “valor”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LINKS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666666"/>
                </a:solidFill>
              </a:rPr>
              <a:t>Links externos e internos ao documento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980000"/>
                </a:solidFill>
              </a:rPr>
              <a:t>&lt;a&gt; &lt;/a&gt;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666666"/>
                </a:solidFill>
              </a:rPr>
              <a:t>Exemplo link externo: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980000"/>
                </a:solidFill>
              </a:rPr>
              <a:t>	</a:t>
            </a:r>
            <a:r>
              <a:rPr lang="pt-BR">
                <a:solidFill>
                  <a:srgbClr val="4A86E8"/>
                </a:solidFill>
              </a:rPr>
              <a:t>&lt;a href=”www.xvideos.com”&gt;</a:t>
            </a:r>
            <a:r>
              <a:rPr lang="pt-BR">
                <a:solidFill>
                  <a:srgbClr val="666666"/>
                </a:solidFill>
              </a:rPr>
              <a:t>Facebook</a:t>
            </a:r>
            <a:r>
              <a:rPr lang="pt-BR">
                <a:solidFill>
                  <a:srgbClr val="4A86E8"/>
                </a:solidFill>
              </a:rPr>
              <a:t>&lt;/a&gt;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666666"/>
                </a:solidFill>
              </a:rPr>
              <a:t>Outro exemplo: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666666"/>
                </a:solidFill>
              </a:rPr>
              <a:t>	</a:t>
            </a:r>
            <a:r>
              <a:rPr lang="pt-BR">
                <a:solidFill>
                  <a:srgbClr val="38761D"/>
                </a:solidFill>
              </a:rPr>
              <a:t>&lt;a href=”./js/javascript.js”&gt;</a:t>
            </a:r>
            <a:r>
              <a:rPr lang="pt-BR">
                <a:solidFill>
                  <a:srgbClr val="666666"/>
                </a:solidFill>
              </a:rPr>
              <a:t>Arquivo</a:t>
            </a:r>
            <a:r>
              <a:rPr lang="pt-BR">
                <a:solidFill>
                  <a:srgbClr val="38761D"/>
                </a:solidFill>
              </a:rPr>
              <a:t>&lt;/a&gt;</a:t>
            </a:r>
          </a:p>
        </p:txBody>
      </p:sp>
      <p:pic>
        <p:nvPicPr>
          <p:cNvPr descr="links.gif"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2850" y="1152475"/>
            <a:ext cx="2817175" cy="266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/>
              <a:t>INTRODUÇÃO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/>
              <a:t>Hyper-Text Markup Language 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/>
              <a:t>Usa tags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/>
              <a:t>Texto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/>
              <a:t>.html ou .htm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/>
              <a:t>Páginas Web</a:t>
            </a:r>
          </a:p>
        </p:txBody>
      </p:sp>
      <p:pic>
        <p:nvPicPr>
          <p:cNvPr descr="paragrafo.gif"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7600" y="1017725"/>
            <a:ext cx="4844699" cy="27251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5407900" y="1077675"/>
            <a:ext cx="29607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3000">
                <a:solidFill>
                  <a:srgbClr val="FFFFFF"/>
                </a:solidFill>
              </a:rPr>
              <a:t>EH … HTML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TAG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Definição: Estrutura da linguagem de marcação contendo instruções para uso de interpretadores</a:t>
            </a:r>
          </a:p>
          <a:p>
            <a:pPr lvl="0">
              <a:spcBef>
                <a:spcPts val="0"/>
              </a:spcBef>
              <a:buNone/>
            </a:pPr>
            <a:r>
              <a:rPr lang="pt-BR"/>
              <a:t>Símbolo para início e fim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algn="ctr">
              <a:spcBef>
                <a:spcPts val="0"/>
              </a:spcBef>
              <a:buNone/>
            </a:pPr>
            <a:r>
              <a:rPr lang="pt-BR" sz="3000">
                <a:solidFill>
                  <a:srgbClr val="980000"/>
                </a:solidFill>
              </a:rPr>
              <a:t>&lt;tag&gt;	&lt;/tag&gt;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244025" y="1933925"/>
            <a:ext cx="35865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4800">
                <a:solidFill>
                  <a:srgbClr val="6FA8DC"/>
                </a:solidFill>
              </a:rPr>
              <a:t>Let’s Code!!</a:t>
            </a:r>
          </a:p>
        </p:txBody>
      </p:sp>
      <p:pic>
        <p:nvPicPr>
          <p:cNvPr descr="letsCode.gif"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6600" y="148900"/>
            <a:ext cx="4845700" cy="484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IMPORTANTE</a:t>
            </a: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Fechar as tags</a:t>
            </a:r>
          </a:p>
          <a:p>
            <a:pPr lvl="0">
              <a:spcBef>
                <a:spcPts val="0"/>
              </a:spcBef>
              <a:buNone/>
            </a:pPr>
            <a:r>
              <a:rPr lang="pt-BR"/>
              <a:t>Letras Minúsculas (padronização)</a:t>
            </a:r>
          </a:p>
          <a:p>
            <a:pPr lvl="0">
              <a:spcBef>
                <a:spcPts val="0"/>
              </a:spcBef>
              <a:buNone/>
            </a:pPr>
            <a:r>
              <a:rPr lang="pt-BR"/>
              <a:t>Tags podem ser referenciadas como elementos</a:t>
            </a:r>
          </a:p>
        </p:txBody>
      </p:sp>
      <p:pic>
        <p:nvPicPr>
          <p:cNvPr descr="importante.gif"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4725" y="2016774"/>
            <a:ext cx="3367575" cy="244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EDITOR DE TEXTO</a:t>
            </a: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Atom, Code, Sublime,... notepad</a:t>
            </a:r>
          </a:p>
        </p:txBody>
      </p:sp>
      <p:pic>
        <p:nvPicPr>
          <p:cNvPr descr="escolhendoEditor.gif"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3025" y="445025"/>
            <a:ext cx="2800325" cy="215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.png" id="91" name="Shape 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625" y="1928313"/>
            <a:ext cx="1286875" cy="1286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de.png" id="92" name="Shape 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4825" y="1928324"/>
            <a:ext cx="1286876" cy="12868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blime.png" id="93" name="Shape 9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2175" y="3773400"/>
            <a:ext cx="1059775" cy="1059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otepad.png" id="94" name="Shape 9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94825" y="3546300"/>
            <a:ext cx="1286875" cy="128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HEAD</a:t>
            </a: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&lt;title&gt; Título da página &lt;/title&gt;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Headings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Determinam</a:t>
            </a:r>
            <a:r>
              <a:rPr lang="pt-BR"/>
              <a:t> a estrutura de um </a:t>
            </a:r>
            <a:r>
              <a:rPr lang="pt-BR"/>
              <a:t>conteúdo</a:t>
            </a:r>
            <a:r>
              <a:rPr lang="pt-BR"/>
              <a:t> de uma página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A61C00"/>
                </a:solidFill>
              </a:rPr>
              <a:t>&lt;h1&gt; </a:t>
            </a:r>
            <a:r>
              <a:rPr lang="pt-BR">
                <a:solidFill>
                  <a:srgbClr val="000000"/>
                </a:solidFill>
              </a:rPr>
              <a:t>Título 1</a:t>
            </a:r>
            <a:r>
              <a:rPr lang="pt-BR">
                <a:solidFill>
                  <a:srgbClr val="A61C00"/>
                </a:solidFill>
              </a:rPr>
              <a:t> &lt;/h1&gt;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A61C00"/>
                </a:solidFill>
              </a:rPr>
              <a:t>&lt;h2&gt; </a:t>
            </a:r>
            <a:r>
              <a:rPr lang="pt-BR">
                <a:solidFill>
                  <a:srgbClr val="000000"/>
                </a:solidFill>
              </a:rPr>
              <a:t>Subtítulo</a:t>
            </a:r>
            <a:r>
              <a:rPr lang="pt-BR">
                <a:solidFill>
                  <a:srgbClr val="000000"/>
                </a:solidFill>
              </a:rPr>
              <a:t> 2</a:t>
            </a:r>
            <a:r>
              <a:rPr lang="pt-BR">
                <a:solidFill>
                  <a:srgbClr val="A61C00"/>
                </a:solidFill>
              </a:rPr>
              <a:t> &lt;/h2&gt;</a:t>
            </a:r>
          </a:p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A61C00"/>
                </a:solidFill>
              </a:rPr>
              <a:t>&lt;h3&gt; </a:t>
            </a:r>
            <a:r>
              <a:rPr lang="pt-BR">
                <a:solidFill>
                  <a:srgbClr val="000000"/>
                </a:solidFill>
              </a:rPr>
              <a:t>Subt</a:t>
            </a:r>
            <a:r>
              <a:rPr lang="pt-BR">
                <a:solidFill>
                  <a:srgbClr val="000000"/>
                </a:solidFill>
              </a:rPr>
              <a:t>ítulo 3</a:t>
            </a:r>
            <a:r>
              <a:rPr lang="pt-BR">
                <a:solidFill>
                  <a:srgbClr val="A61C00"/>
                </a:solidFill>
              </a:rPr>
              <a:t>&lt;/h3&gt;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Parágrafos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A61C00"/>
                </a:solidFill>
              </a:rPr>
              <a:t>&lt;p&gt; </a:t>
            </a:r>
            <a:r>
              <a:rPr lang="pt-BR">
                <a:solidFill>
                  <a:srgbClr val="666666"/>
                </a:solidFill>
              </a:rPr>
              <a:t>Os parágrafos de texto podem ser escritos entre </a:t>
            </a:r>
            <a:r>
              <a:rPr lang="pt-BR">
                <a:solidFill>
                  <a:srgbClr val="666666"/>
                </a:solidFill>
              </a:rPr>
              <a:t>essas</a:t>
            </a:r>
            <a:r>
              <a:rPr lang="pt-BR">
                <a:solidFill>
                  <a:srgbClr val="666666"/>
                </a:solidFill>
              </a:rPr>
              <a:t> tags.</a:t>
            </a:r>
            <a:r>
              <a:rPr lang="pt-BR">
                <a:solidFill>
                  <a:srgbClr val="A61C00"/>
                </a:solidFill>
              </a:rPr>
              <a:t> &lt;/p&gt;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